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13"/>
  </p:notesMasterIdLst>
  <p:sldIdLst>
    <p:sldId id="256" r:id="rId4"/>
    <p:sldId id="259" r:id="rId5"/>
    <p:sldId id="260" r:id="rId6"/>
    <p:sldId id="261" r:id="rId7"/>
    <p:sldId id="263" r:id="rId8"/>
    <p:sldId id="265" r:id="rId9"/>
    <p:sldId id="264" r:id="rId10"/>
    <p:sldId id="266" r:id="rId11"/>
    <p:sldId id="267" r:id="rId12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68"/>
    <p:restoredTop sz="96327"/>
  </p:normalViewPr>
  <p:slideViewPr>
    <p:cSldViewPr>
      <p:cViewPr varScale="1">
        <p:scale>
          <a:sx n="117" d="100"/>
          <a:sy n="117" d="100"/>
        </p:scale>
        <p:origin x="816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media/image1.jpg>
</file>

<file path=ppt/media/image10.jpe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3.jpg>
</file>

<file path=ppt/media/image4.jpe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70C50C-F46C-8A4B-8A41-6A6FBB958D92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53D443-CBAC-934A-8506-FB4DF260D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jp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uilding surrounded by trees&#10;&#10;Description automatically generated">
            <a:extLst>
              <a:ext uri="{FF2B5EF4-FFF2-40B4-BE49-F238E27FC236}">
                <a16:creationId xmlns:a16="http://schemas.microsoft.com/office/drawing/2014/main" id="{12AC8C20-581D-5971-FB73-4871916BD4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74"/>
          <a:stretch/>
        </p:blipFill>
        <p:spPr>
          <a:xfrm>
            <a:off x="485" y="112948"/>
            <a:ext cx="9143516" cy="5202002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 descr="cu white lrg.psd">
            <a:extLst>
              <a:ext uri="{FF2B5EF4-FFF2-40B4-BE49-F238E27FC236}">
                <a16:creationId xmlns:a16="http://schemas.microsoft.com/office/drawing/2014/main" id="{FBBE9620-A569-E342-86F1-8A5D60290F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4" name="Title 18">
            <a:extLst>
              <a:ext uri="{FF2B5EF4-FFF2-40B4-BE49-F238E27FC236}">
                <a16:creationId xmlns:a16="http://schemas.microsoft.com/office/drawing/2014/main" id="{EBDFF706-523C-3443-A746-980EE949C5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72" y="2561844"/>
            <a:ext cx="4777596" cy="829533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 anchor="t">
            <a:normAutofit/>
          </a:bodyPr>
          <a:lstStyle>
            <a:lvl1pPr algn="l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AF5CFD81-593A-174A-ABE5-171DDF25EC6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72" y="3568340"/>
            <a:ext cx="4137025" cy="753311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+mn-lt"/>
              </a:rPr>
              <a:t>Click to add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9AF82-2025-4A46-9A8F-C7EBC5A38F02}"/>
              </a:ext>
            </a:extLst>
          </p:cNvPr>
          <p:cNvSpPr/>
          <p:nvPr userDrawn="1"/>
        </p:nvSpPr>
        <p:spPr>
          <a:xfrm>
            <a:off x="0" y="4967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740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1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2" name="Picture 11" descr="cu white lrg.psd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3871581" y="-117766"/>
            <a:ext cx="1370059" cy="391837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85753" y="1314452"/>
            <a:ext cx="8678863" cy="299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85750" y="800100"/>
            <a:ext cx="8677656" cy="5143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6D217F-405D-D842-BCF8-605A468DB0E6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cu white lrg.psd">
            <a:extLst>
              <a:ext uri="{FF2B5EF4-FFF2-40B4-BE49-F238E27FC236}">
                <a16:creationId xmlns:a16="http://schemas.microsoft.com/office/drawing/2014/main" id="{C88FCF1F-2A07-B442-9D02-E6E2CE89B9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4103639" y="-95250"/>
            <a:ext cx="929024" cy="35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27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1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438726" y="3567547"/>
            <a:ext cx="8258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200" dirty="0">
                <a:solidFill>
                  <a:schemeClr val="bg1"/>
                </a:solidFill>
                <a:latin typeface="Helvetica"/>
                <a:cs typeface="Helvetica"/>
              </a:rPr>
              <a:t>Photos, illustrations, graphics here.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292899" y="2908169"/>
            <a:ext cx="8558213" cy="20871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87899" y="461820"/>
            <a:ext cx="6554707" cy="646331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289405" y="1143000"/>
            <a:ext cx="8534400" cy="1657350"/>
          </a:xfrm>
        </p:spPr>
        <p:txBody>
          <a:bodyPr numCol="2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1" name="Picture 10" descr="cu white lrg.psd">
            <a:extLst>
              <a:ext uri="{FF2B5EF4-FFF2-40B4-BE49-F238E27FC236}">
                <a16:creationId xmlns:a16="http://schemas.microsoft.com/office/drawing/2014/main" id="{78D9ACAA-FDE2-2E47-B810-92F2D7384B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4103639" y="-95250"/>
            <a:ext cx="929024" cy="35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38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/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1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438726" y="3567547"/>
            <a:ext cx="8258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200" dirty="0">
                <a:solidFill>
                  <a:schemeClr val="bg1"/>
                </a:solidFill>
                <a:latin typeface="Helvetica"/>
                <a:cs typeface="Helvetica"/>
              </a:rPr>
              <a:t>Photos, illustrations, graphics here.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4800605" y="1085850"/>
            <a:ext cx="4050507" cy="3657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87899" y="461818"/>
            <a:ext cx="6554707" cy="45258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289410" y="1085850"/>
            <a:ext cx="4358795" cy="3657600"/>
          </a:xfrm>
        </p:spPr>
        <p:txBody>
          <a:bodyPr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1" name="Picture 10" descr="cu white lrg.psd">
            <a:extLst>
              <a:ext uri="{FF2B5EF4-FFF2-40B4-BE49-F238E27FC236}">
                <a16:creationId xmlns:a16="http://schemas.microsoft.com/office/drawing/2014/main" id="{DE780E24-C73F-2641-BCA8-7EB5A5CFB8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4103639" y="-95250"/>
            <a:ext cx="929024" cy="35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113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1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69785"/>
            <a:ext cx="9144000" cy="4039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838200" y="1253018"/>
            <a:ext cx="7467600" cy="30289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2" name="Picture 11" descr="cu white lrg.psd">
            <a:extLst>
              <a:ext uri="{FF2B5EF4-FFF2-40B4-BE49-F238E27FC236}">
                <a16:creationId xmlns:a16="http://schemas.microsoft.com/office/drawing/2014/main" id="{C4484C72-ACA8-0D4F-B547-E196BF6EAB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4103639" y="-95250"/>
            <a:ext cx="929024" cy="35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504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n aerial view of a park with trees&#10;&#10;Description automatically generated">
            <a:extLst>
              <a:ext uri="{FF2B5EF4-FFF2-40B4-BE49-F238E27FC236}">
                <a16:creationId xmlns:a16="http://schemas.microsoft.com/office/drawing/2014/main" id="{24E1845B-C352-E689-DF42-663084CC06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74"/>
          <a:stretch/>
        </p:blipFill>
        <p:spPr>
          <a:xfrm>
            <a:off x="0" y="102392"/>
            <a:ext cx="9144000" cy="5041108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cu white lrg.psd">
            <a:extLst>
              <a:ext uri="{FF2B5EF4-FFF2-40B4-BE49-F238E27FC236}">
                <a16:creationId xmlns:a16="http://schemas.microsoft.com/office/drawing/2014/main" id="{C07E3104-5F71-A147-BCA6-8FF456BD59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F9E41D6A-CEE2-BC49-9C75-C30C9FFE8C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6286" y="2197058"/>
            <a:ext cx="2498725" cy="679492"/>
          </a:xfrm>
          <a:solidFill>
            <a:schemeClr val="tx1">
              <a:alpha val="29000"/>
            </a:schemeClr>
          </a:solidFill>
        </p:spPr>
        <p:txBody>
          <a:bodyPr lIns="182880" tIns="91440" rIns="182880"/>
          <a:lstStyle>
            <a:lvl1pPr marL="0" indent="0">
              <a:buNone/>
              <a:defRPr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C587C51-FE91-4C44-9A72-98873C27B89F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84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tree with yellow leaves seen through a window&#10;&#10;Description automatically generated">
            <a:extLst>
              <a:ext uri="{FF2B5EF4-FFF2-40B4-BE49-F238E27FC236}">
                <a16:creationId xmlns:a16="http://schemas.microsoft.com/office/drawing/2014/main" id="{FB3A5A08-1C84-3A96-BC95-0D22F51B82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18" b="5111"/>
          <a:stretch/>
        </p:blipFill>
        <p:spPr>
          <a:xfrm>
            <a:off x="-1" y="102392"/>
            <a:ext cx="9124491" cy="5041108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cu white lrg.psd">
            <a:extLst>
              <a:ext uri="{FF2B5EF4-FFF2-40B4-BE49-F238E27FC236}">
                <a16:creationId xmlns:a16="http://schemas.microsoft.com/office/drawing/2014/main" id="{C07E3104-5F71-A147-BCA6-8FF456BD59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F9E41D6A-CEE2-BC49-9C75-C30C9FFE8C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6286" y="2197058"/>
            <a:ext cx="2498725" cy="679492"/>
          </a:xfrm>
          <a:solidFill>
            <a:schemeClr val="tx1">
              <a:alpha val="29000"/>
            </a:schemeClr>
          </a:solidFill>
        </p:spPr>
        <p:txBody>
          <a:bodyPr lIns="182880" tIns="91440" rIns="182880"/>
          <a:lstStyle>
            <a:lvl1pPr marL="0" indent="0">
              <a:buNone/>
              <a:defRPr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C587C51-FE91-4C44-9A72-98873C27B89F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481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ck tower with a building in the background&#10;&#10;Description automatically generated">
            <a:extLst>
              <a:ext uri="{FF2B5EF4-FFF2-40B4-BE49-F238E27FC236}">
                <a16:creationId xmlns:a16="http://schemas.microsoft.com/office/drawing/2014/main" id="{56C67B0F-F75D-50FF-441E-6AA05B0C9E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44"/>
            <a:ext cx="9144000" cy="51308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cu white lrg.psd">
            <a:extLst>
              <a:ext uri="{FF2B5EF4-FFF2-40B4-BE49-F238E27FC236}">
                <a16:creationId xmlns:a16="http://schemas.microsoft.com/office/drawing/2014/main" id="{1833D975-7B22-4E40-AE6D-4679985106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B25A76E2-9570-0E41-99BE-143060C3023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6286" y="2197058"/>
            <a:ext cx="2498725" cy="679492"/>
          </a:xfrm>
          <a:solidFill>
            <a:schemeClr val="tx1">
              <a:alpha val="29000"/>
            </a:schemeClr>
          </a:solidFill>
        </p:spPr>
        <p:txBody>
          <a:bodyPr lIns="182880" tIns="91440" rIns="182880"/>
          <a:lstStyle>
            <a:lvl1pPr marL="0" indent="0">
              <a:buNone/>
              <a:defRPr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95EC99D-D93D-F247-AB06-8EAA0780C5ED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20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ridge over a river&#10;&#10;Description automatically generated">
            <a:extLst>
              <a:ext uri="{FF2B5EF4-FFF2-40B4-BE49-F238E27FC236}">
                <a16:creationId xmlns:a16="http://schemas.microsoft.com/office/drawing/2014/main" id="{C9A7AFB8-4B14-65EF-7CED-CE846BA05C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4"/>
          <a:stretch/>
        </p:blipFill>
        <p:spPr>
          <a:xfrm>
            <a:off x="1171" y="102392"/>
            <a:ext cx="9153905" cy="5041108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7E419631-6A90-1D4B-9AC3-E03C8AA89D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6286" y="2197058"/>
            <a:ext cx="2498725" cy="679492"/>
          </a:xfrm>
          <a:solidFill>
            <a:schemeClr val="tx1">
              <a:alpha val="29000"/>
            </a:schemeClr>
          </a:solidFill>
        </p:spPr>
        <p:txBody>
          <a:bodyPr lIns="182880" tIns="91440" rIns="182880"/>
          <a:lstStyle>
            <a:lvl1pPr marL="0" indent="0">
              <a:buNone/>
              <a:defRPr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</a:t>
            </a:r>
          </a:p>
        </p:txBody>
      </p:sp>
      <p:pic>
        <p:nvPicPr>
          <p:cNvPr id="9" name="Picture 8" descr="cu white lrg.psd">
            <a:extLst>
              <a:ext uri="{FF2B5EF4-FFF2-40B4-BE49-F238E27FC236}">
                <a16:creationId xmlns:a16="http://schemas.microsoft.com/office/drawing/2014/main" id="{F398FED1-7045-FB49-9E7A-73D72B791B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2F0080C-2D86-EE4D-9499-8C7E75FAA76D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116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erial view of a park with trees and grass&#10;&#10;Description automatically generated">
            <a:extLst>
              <a:ext uri="{FF2B5EF4-FFF2-40B4-BE49-F238E27FC236}">
                <a16:creationId xmlns:a16="http://schemas.microsoft.com/office/drawing/2014/main" id="{C7A2B48C-2561-1622-E28B-6DAD7E5ACE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0"/>
          <a:stretch/>
        </p:blipFill>
        <p:spPr>
          <a:xfrm>
            <a:off x="0" y="154726"/>
            <a:ext cx="9144000" cy="5160224"/>
          </a:xfrm>
          <a:prstGeom prst="rect">
            <a:avLst/>
          </a:prstGeom>
        </p:spPr>
      </p:pic>
      <p:pic>
        <p:nvPicPr>
          <p:cNvPr id="12" name="Picture 11" descr="cu white lrg.psd">
            <a:extLst>
              <a:ext uri="{FF2B5EF4-FFF2-40B4-BE49-F238E27FC236}">
                <a16:creationId xmlns:a16="http://schemas.microsoft.com/office/drawing/2014/main" id="{C1CEC147-BD7A-7C42-9C10-F5DEFA5BAB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itle 18">
            <a:extLst>
              <a:ext uri="{FF2B5EF4-FFF2-40B4-BE49-F238E27FC236}">
                <a16:creationId xmlns:a16="http://schemas.microsoft.com/office/drawing/2014/main" id="{DC0A9285-546C-824E-BB82-80DD4A7E57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72" y="2561844"/>
            <a:ext cx="4777596" cy="829533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 anchor="t">
            <a:normAutofit/>
          </a:bodyPr>
          <a:lstStyle>
            <a:lvl1pPr algn="l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E4BB0DCA-7A92-6B40-8BBB-8F95D90EFE9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72" y="3568340"/>
            <a:ext cx="4137025" cy="753311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+mn-lt"/>
              </a:rPr>
              <a:t>Click to add text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2C1DC78-2376-0349-8F5F-611A76241AF7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526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people sitting on grass in front of a building&#10;&#10;Description automatically generated">
            <a:extLst>
              <a:ext uri="{FF2B5EF4-FFF2-40B4-BE49-F238E27FC236}">
                <a16:creationId xmlns:a16="http://schemas.microsoft.com/office/drawing/2014/main" id="{8CF354B8-A715-BA3A-3206-5BFCC9C2D6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73"/>
          <a:stretch/>
        </p:blipFill>
        <p:spPr>
          <a:xfrm>
            <a:off x="0" y="102392"/>
            <a:ext cx="9144000" cy="504110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 descr="cu white lrg.psd">
            <a:extLst>
              <a:ext uri="{FF2B5EF4-FFF2-40B4-BE49-F238E27FC236}">
                <a16:creationId xmlns:a16="http://schemas.microsoft.com/office/drawing/2014/main" id="{FBBE9620-A569-E342-86F1-8A5D60290F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4" name="Title 18">
            <a:extLst>
              <a:ext uri="{FF2B5EF4-FFF2-40B4-BE49-F238E27FC236}">
                <a16:creationId xmlns:a16="http://schemas.microsoft.com/office/drawing/2014/main" id="{EBDFF706-523C-3443-A746-980EE949C5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72" y="2561844"/>
            <a:ext cx="4137025" cy="829533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 anchor="t">
            <a:normAutofit/>
          </a:bodyPr>
          <a:lstStyle>
            <a:lvl1pPr algn="l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AF5CFD81-593A-174A-ABE5-171DDF25EC6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72" y="3568340"/>
            <a:ext cx="4137025" cy="753311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+mn-lt"/>
              </a:rPr>
              <a:t>Click to add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9AF82-2025-4A46-9A8F-C7EBC5A38F02}"/>
              </a:ext>
            </a:extLst>
          </p:cNvPr>
          <p:cNvSpPr/>
          <p:nvPr userDrawn="1"/>
        </p:nvSpPr>
        <p:spPr>
          <a:xfrm>
            <a:off x="0" y="4967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779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alking under a tree with the sun shining through&#10;&#10;Description automatically generated">
            <a:extLst>
              <a:ext uri="{FF2B5EF4-FFF2-40B4-BE49-F238E27FC236}">
                <a16:creationId xmlns:a16="http://schemas.microsoft.com/office/drawing/2014/main" id="{9990F577-239D-A67D-3E64-F8F1F2A11E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1" b="5330"/>
          <a:stretch/>
        </p:blipFill>
        <p:spPr>
          <a:xfrm>
            <a:off x="-31898" y="102392"/>
            <a:ext cx="9175898" cy="559355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 descr="cu white lrg.psd">
            <a:extLst>
              <a:ext uri="{FF2B5EF4-FFF2-40B4-BE49-F238E27FC236}">
                <a16:creationId xmlns:a16="http://schemas.microsoft.com/office/drawing/2014/main" id="{FBBE9620-A569-E342-86F1-8A5D60290F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4" name="Title 18">
            <a:extLst>
              <a:ext uri="{FF2B5EF4-FFF2-40B4-BE49-F238E27FC236}">
                <a16:creationId xmlns:a16="http://schemas.microsoft.com/office/drawing/2014/main" id="{EBDFF706-523C-3443-A746-980EE949C5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72" y="2561844"/>
            <a:ext cx="4777596" cy="829533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 anchor="t">
            <a:normAutofit/>
          </a:bodyPr>
          <a:lstStyle>
            <a:lvl1pPr algn="l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AF5CFD81-593A-174A-ABE5-171DDF25EC6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72" y="3568340"/>
            <a:ext cx="4137025" cy="753311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+mn-lt"/>
              </a:rPr>
              <a:t>Click to add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9AF82-2025-4A46-9A8F-C7EBC5A38F02}"/>
              </a:ext>
            </a:extLst>
          </p:cNvPr>
          <p:cNvSpPr/>
          <p:nvPr userDrawn="1"/>
        </p:nvSpPr>
        <p:spPr>
          <a:xfrm>
            <a:off x="0" y="4967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80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828801"/>
            <a:ext cx="9144000" cy="1804988"/>
          </a:xfrm>
        </p:spPr>
        <p:txBody>
          <a:bodyPr/>
          <a:lstStyle>
            <a:lvl1pPr marL="0" indent="0" algn="ctr">
              <a:buNone/>
              <a:defRPr sz="3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0" y="1371600"/>
            <a:ext cx="9144000" cy="457200"/>
          </a:xfrm>
        </p:spPr>
        <p:txBody>
          <a:bodyPr>
            <a:normAutofit/>
          </a:bodyPr>
          <a:lstStyle>
            <a:lvl1pPr>
              <a:defRPr sz="2800" b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pic>
        <p:nvPicPr>
          <p:cNvPr id="10" name="Picture 9" descr="cu screen b31b1b.psd">
            <a:extLst>
              <a:ext uri="{FF2B5EF4-FFF2-40B4-BE49-F238E27FC236}">
                <a16:creationId xmlns:a16="http://schemas.microsoft.com/office/drawing/2014/main" id="{2F0129F0-F30E-CA46-95D8-485C2699B0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A90F953-0249-5D43-BD33-B0BA15959AE8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98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eople sitting on grass in a park&#10;&#10;Description automatically generated">
            <a:extLst>
              <a:ext uri="{FF2B5EF4-FFF2-40B4-BE49-F238E27FC236}">
                <a16:creationId xmlns:a16="http://schemas.microsoft.com/office/drawing/2014/main" id="{58DA48D8-96A5-1D80-7382-6101C262E0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28" b="8820"/>
          <a:stretch/>
        </p:blipFill>
        <p:spPr>
          <a:xfrm>
            <a:off x="-2" y="2571749"/>
            <a:ext cx="9143999" cy="2552700"/>
          </a:xfrm>
          <a:prstGeom prst="rect">
            <a:avLst/>
          </a:prstGeom>
        </p:spPr>
      </p:pic>
      <p:pic>
        <p:nvPicPr>
          <p:cNvPr id="12" name="Picture 11" descr="cu screen b31b1b.psd">
            <a:extLst>
              <a:ext uri="{FF2B5EF4-FFF2-40B4-BE49-F238E27FC236}">
                <a16:creationId xmlns:a16="http://schemas.microsoft.com/office/drawing/2014/main" id="{66A8AAA4-1989-724F-95DE-DE37D4FCC4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0" y="572318"/>
            <a:ext cx="9144000" cy="342082"/>
          </a:xfrm>
        </p:spPr>
        <p:txBody>
          <a:bodyPr>
            <a:noAutofit/>
          </a:bodyPr>
          <a:lstStyle>
            <a:lvl1pPr>
              <a:defRPr sz="2400" b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0A83950-FFBA-554A-B588-D6A580D0D2E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28702"/>
            <a:ext cx="9144000" cy="131445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40048BE-D63D-3C4B-B69F-DEEA9A7291A7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042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wo people walking on a sidewalk&#10;&#10;Description automatically generated">
            <a:extLst>
              <a:ext uri="{FF2B5EF4-FFF2-40B4-BE49-F238E27FC236}">
                <a16:creationId xmlns:a16="http://schemas.microsoft.com/office/drawing/2014/main" id="{853E2CD0-60A3-6B60-D536-181ED35ABE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20" b="13790"/>
          <a:stretch/>
        </p:blipFill>
        <p:spPr>
          <a:xfrm>
            <a:off x="10799" y="2571750"/>
            <a:ext cx="9143999" cy="257175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28702"/>
            <a:ext cx="9144000" cy="131445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0" y="572318"/>
            <a:ext cx="9144000" cy="342082"/>
          </a:xfrm>
        </p:spPr>
        <p:txBody>
          <a:bodyPr>
            <a:noAutofit/>
          </a:bodyPr>
          <a:lstStyle>
            <a:lvl1pPr>
              <a:defRPr sz="2400" b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pic>
        <p:nvPicPr>
          <p:cNvPr id="12" name="Picture 11" descr="cu screen b31b1b.psd">
            <a:extLst>
              <a:ext uri="{FF2B5EF4-FFF2-40B4-BE49-F238E27FC236}">
                <a16:creationId xmlns:a16="http://schemas.microsoft.com/office/drawing/2014/main" id="{3992565B-390F-0E49-BEBB-FCFB7B0F99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BEBA6B5-B8A6-AA4A-8C89-E307EC9BBF7B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A group of people walking in a park&#10;&#10;Description automatically generated">
            <a:extLst>
              <a:ext uri="{FF2B5EF4-FFF2-40B4-BE49-F238E27FC236}">
                <a16:creationId xmlns:a16="http://schemas.microsoft.com/office/drawing/2014/main" id="{F149D0C8-35EF-404B-1BAE-599A244E19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" t="18735" r="-289" b="31017"/>
          <a:stretch/>
        </p:blipFill>
        <p:spPr>
          <a:xfrm>
            <a:off x="18923" y="2514600"/>
            <a:ext cx="9151569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570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ridge over a river with a waterfall&#10;&#10;Description automatically generated">
            <a:extLst>
              <a:ext uri="{FF2B5EF4-FFF2-40B4-BE49-F238E27FC236}">
                <a16:creationId xmlns:a16="http://schemas.microsoft.com/office/drawing/2014/main" id="{1C9F6C5B-9B09-2C3E-AF70-5CEFB8BA39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79" b="43844"/>
          <a:stretch/>
        </p:blipFill>
        <p:spPr>
          <a:xfrm>
            <a:off x="0" y="2571748"/>
            <a:ext cx="9168950" cy="2571751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0" y="572318"/>
            <a:ext cx="9144000" cy="342082"/>
          </a:xfrm>
        </p:spPr>
        <p:txBody>
          <a:bodyPr>
            <a:noAutofit/>
          </a:bodyPr>
          <a:lstStyle>
            <a:lvl1pPr>
              <a:defRPr sz="2400" b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F700C50E-FCED-974E-AE11-01401D94F0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28702"/>
            <a:ext cx="9144000" cy="131445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Picture 9" descr="cu screen b31b1b.psd">
            <a:extLst>
              <a:ext uri="{FF2B5EF4-FFF2-40B4-BE49-F238E27FC236}">
                <a16:creationId xmlns:a16="http://schemas.microsoft.com/office/drawing/2014/main" id="{53244A25-21F2-D24A-ABB6-38D0F9AAA9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0D1926D-C92B-6A40-8BE8-8DB719C491A3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947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tree branch with leaves on it&#10;&#10;Description automatically generated">
            <a:extLst>
              <a:ext uri="{FF2B5EF4-FFF2-40B4-BE49-F238E27FC236}">
                <a16:creationId xmlns:a16="http://schemas.microsoft.com/office/drawing/2014/main" id="{DDE6D0E6-680B-5CBC-E3D0-1CDB85119C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85" b="21715"/>
          <a:stretch/>
        </p:blipFill>
        <p:spPr>
          <a:xfrm>
            <a:off x="0" y="2571749"/>
            <a:ext cx="9144000" cy="2743202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0" y="572318"/>
            <a:ext cx="9144000" cy="342082"/>
          </a:xfrm>
        </p:spPr>
        <p:txBody>
          <a:bodyPr>
            <a:noAutofit/>
          </a:bodyPr>
          <a:lstStyle>
            <a:lvl1pPr>
              <a:defRPr sz="2400" b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F700C50E-FCED-974E-AE11-01401D94F0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28702"/>
            <a:ext cx="9144000" cy="131445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Picture 9" descr="cu screen b31b1b.psd">
            <a:extLst>
              <a:ext uri="{FF2B5EF4-FFF2-40B4-BE49-F238E27FC236}">
                <a16:creationId xmlns:a16="http://schemas.microsoft.com/office/drawing/2014/main" id="{53244A25-21F2-D24A-ABB6-38D0F9AAA9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0D1926D-C92B-6A40-8BE8-8DB719C491A3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48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601E4-3F87-485E-BCF1-0932C51EED9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005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49" r:id="rId2"/>
    <p:sldLayoutId id="2147483671" r:id="rId3"/>
    <p:sldLayoutId id="2147483673" r:id="rId4"/>
    <p:sldLayoutId id="2147483651" r:id="rId5"/>
    <p:sldLayoutId id="2147483660" r:id="rId6"/>
    <p:sldLayoutId id="2147483670" r:id="rId7"/>
    <p:sldLayoutId id="2147483664" r:id="rId8"/>
    <p:sldLayoutId id="2147483674" r:id="rId9"/>
    <p:sldLayoutId id="2147483650" r:id="rId10"/>
    <p:sldLayoutId id="2147483661" r:id="rId11"/>
    <p:sldLayoutId id="2147483665" r:id="rId12"/>
    <p:sldLayoutId id="2147483657" r:id="rId13"/>
    <p:sldLayoutId id="2147483666" r:id="rId14"/>
    <p:sldLayoutId id="2147483675" r:id="rId15"/>
    <p:sldLayoutId id="2147483667" r:id="rId16"/>
    <p:sldLayoutId id="214748366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377" rtl="0" eaLnBrk="1" latinLnBrk="0" hangingPunct="1">
        <a:spcBef>
          <a:spcPct val="0"/>
        </a:spcBef>
        <a:buNone/>
        <a:defRPr sz="280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accent2"/>
          </a:solidFill>
          <a:latin typeface="+mn-lt"/>
          <a:ea typeface="+mn-ea"/>
          <a:cs typeface="+mn-cs"/>
        </a:defRPr>
      </a:lvl1pPr>
      <a:lvl2pPr marL="742932" indent="-285744" algn="l" defTabSz="914377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accent2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–"/>
        <a:defRPr sz="1600" kern="1200">
          <a:solidFill>
            <a:schemeClr val="accent2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»"/>
        <a:defRPr sz="16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E93BA-49AE-C3B9-B4BC-EA3E247DA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272" y="2114550"/>
            <a:ext cx="7849128" cy="829533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Scheduler Activations: Effective Kernel Support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the User-Level Management of Parallelism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909C4-1711-1031-A7E7-92E2820782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Yen-Hsing Li</a:t>
            </a:r>
          </a:p>
        </p:txBody>
      </p:sp>
    </p:spTree>
    <p:extLst>
      <p:ext uri="{BB962C8B-B14F-4D97-AF65-F5344CB8AC3E}">
        <p14:creationId xmlns:p14="http://schemas.microsoft.com/office/powerpoint/2010/main" val="1113504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Threads can be supported either at user level or in the kernel. Neither approach has been fully satisfactory.</a:t>
            </a:r>
          </a:p>
          <a:p>
            <a:pPr lvl="1"/>
            <a:r>
              <a:rPr lang="en-US" sz="2000" dirty="0"/>
              <a:t>User level threads: </a:t>
            </a:r>
          </a:p>
          <a:p>
            <a:pPr lvl="2"/>
            <a:r>
              <a:rPr lang="en-US" sz="1600" dirty="0"/>
              <a:t>++ good performance, flexible.</a:t>
            </a:r>
          </a:p>
          <a:p>
            <a:pPr lvl="2"/>
            <a:r>
              <a:rPr lang="en-US" sz="1600" dirty="0"/>
              <a:t>-- blocking all threads in a process if block system call occurs. </a:t>
            </a:r>
          </a:p>
          <a:p>
            <a:pPr lvl="1"/>
            <a:r>
              <a:rPr lang="en-US" sz="2000" dirty="0"/>
              <a:t>Kernel level threads: </a:t>
            </a:r>
          </a:p>
          <a:p>
            <a:pPr lvl="2"/>
            <a:r>
              <a:rPr lang="en-US" sz="1600" dirty="0"/>
              <a:t>--worse performance</a:t>
            </a:r>
          </a:p>
          <a:p>
            <a:pPr lvl="2"/>
            <a:r>
              <a:rPr lang="en-US" sz="1600" dirty="0"/>
              <a:t>++only block a thread in a process if block system call occurs.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Problems</a:t>
            </a:r>
          </a:p>
        </p:txBody>
      </p:sp>
    </p:spTree>
    <p:extLst>
      <p:ext uri="{BB962C8B-B14F-4D97-AF65-F5344CB8AC3E}">
        <p14:creationId xmlns:p14="http://schemas.microsoft.com/office/powerpoint/2010/main" val="1181680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zh-TW" sz="2000" dirty="0"/>
              <a:t>Goal of this work:</a:t>
            </a:r>
            <a:endParaRPr lang="en-US" sz="2000" dirty="0"/>
          </a:p>
          <a:p>
            <a:pPr lvl="1"/>
            <a:r>
              <a:rPr lang="en-US" sz="1600" dirty="0"/>
              <a:t>Design a kernel interface and a user-level thread package.</a:t>
            </a:r>
          </a:p>
          <a:p>
            <a:pPr lvl="1"/>
            <a:r>
              <a:rPr lang="en-US" sz="1600" dirty="0"/>
              <a:t>Combine the functionality of kernel threads with performance and flexibility of user-level threads.</a:t>
            </a:r>
          </a:p>
          <a:p>
            <a:r>
              <a:rPr lang="en-US" sz="2000" dirty="0"/>
              <a:t>Approaches:</a:t>
            </a:r>
          </a:p>
          <a:p>
            <a:pPr lvl="1"/>
            <a:r>
              <a:rPr lang="en-US" sz="1600" dirty="0"/>
              <a:t>provide each application with a virtual multiprocessor.</a:t>
            </a:r>
          </a:p>
          <a:p>
            <a:pPr lvl="2"/>
            <a:r>
              <a:rPr lang="en-US" sz="1600" dirty="0"/>
              <a:t>Allow coordination between user and kernel</a:t>
            </a:r>
            <a:r>
              <a:rPr lang="zh-TW" altLang="en-US" sz="1600" dirty="0"/>
              <a:t> </a:t>
            </a:r>
            <a:r>
              <a:rPr lang="en-US" sz="1600" dirty="0"/>
              <a:t>schedulers</a:t>
            </a:r>
          </a:p>
          <a:p>
            <a:pPr lvl="2"/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Goals and Approaches</a:t>
            </a:r>
          </a:p>
        </p:txBody>
      </p:sp>
    </p:spTree>
    <p:extLst>
      <p:ext uri="{BB962C8B-B14F-4D97-AF65-F5344CB8AC3E}">
        <p14:creationId xmlns:p14="http://schemas.microsoft.com/office/powerpoint/2010/main" val="558114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2"/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Performance Comparison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D05DC5-BF51-D12F-D8C5-AD8E2B739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619194"/>
            <a:ext cx="5345522" cy="1905112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BEDF1CCA-01F3-8877-D00E-082745019615}"/>
              </a:ext>
            </a:extLst>
          </p:cNvPr>
          <p:cNvSpPr/>
          <p:nvPr/>
        </p:nvSpPr>
        <p:spPr>
          <a:xfrm>
            <a:off x="2057400" y="3499872"/>
            <a:ext cx="1916522" cy="838200"/>
          </a:xfrm>
          <a:prstGeom prst="wedgeRectCallout">
            <a:avLst>
              <a:gd name="adj1" fmla="val 37102"/>
              <a:gd name="adj2" fmla="val -67630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User-level</a:t>
            </a:r>
          </a:p>
          <a:p>
            <a:pPr algn="ctr"/>
            <a:r>
              <a:rPr lang="en-US" dirty="0"/>
              <a:t>Threads</a:t>
            </a:r>
          </a:p>
        </p:txBody>
      </p:sp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EECB5112-F954-BAD0-0550-818FA1666E8D}"/>
              </a:ext>
            </a:extLst>
          </p:cNvPr>
          <p:cNvSpPr/>
          <p:nvPr/>
        </p:nvSpPr>
        <p:spPr>
          <a:xfrm>
            <a:off x="4482508" y="3524306"/>
            <a:ext cx="1916522" cy="838200"/>
          </a:xfrm>
          <a:prstGeom prst="wedgeRectCallout">
            <a:avLst>
              <a:gd name="adj1" fmla="val -27649"/>
              <a:gd name="adj2" fmla="val -80877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Kernel</a:t>
            </a:r>
          </a:p>
          <a:p>
            <a:pPr algn="ctr"/>
            <a:r>
              <a:rPr lang="en-US" dirty="0"/>
              <a:t>Threads</a:t>
            </a:r>
          </a:p>
        </p:txBody>
      </p:sp>
    </p:spTree>
    <p:extLst>
      <p:ext uri="{BB962C8B-B14F-4D97-AF65-F5344CB8AC3E}">
        <p14:creationId xmlns:p14="http://schemas.microsoft.com/office/powerpoint/2010/main" val="3798750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457197" indent="-342900"/>
            <a:r>
              <a:rPr lang="en-US" sz="2000" dirty="0"/>
              <a:t>kernel controls the allocation of processors to each address space.</a:t>
            </a:r>
          </a:p>
          <a:p>
            <a:pPr marL="457197" indent="-342900"/>
            <a:r>
              <a:rPr lang="en-US" sz="2000" dirty="0"/>
              <a:t>user-level thread system controls which threads to run on its allocated processors.</a:t>
            </a:r>
          </a:p>
          <a:p>
            <a:pPr marL="457197" indent="-342900"/>
            <a:r>
              <a:rPr lang="en-US" sz="2000" dirty="0"/>
              <a:t>The kernel notifies the user-level thread system whenever the kernel changes the number of processors assigned to it.</a:t>
            </a:r>
          </a:p>
          <a:p>
            <a:pPr marL="457197" indent="-342900"/>
            <a:r>
              <a:rPr lang="en-US" sz="2000" dirty="0"/>
              <a:t>The user-level thread system notifies the kernel when the application needs more or fewer processors.</a:t>
            </a:r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Virtual Processor </a:t>
            </a:r>
            <a:r>
              <a:rPr lang="en-US" dirty="0"/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2396429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457197" indent="-342900"/>
            <a:r>
              <a:rPr lang="en-US" sz="2000" dirty="0"/>
              <a:t>Role</a:t>
            </a:r>
          </a:p>
          <a:p>
            <a:pPr marL="857238" lvl="1" indent="-342900"/>
            <a:r>
              <a:rPr lang="en-US" sz="1600" dirty="0"/>
              <a:t>Running user-level threads, in exactly the same way that a kernel thread does.</a:t>
            </a:r>
          </a:p>
          <a:p>
            <a:pPr marL="857238" lvl="1" indent="-342900"/>
            <a:r>
              <a:rPr lang="en-US" sz="1600" dirty="0"/>
              <a:t>It notifies the user-level thread system of a kernel event. -&gt; Upcalls</a:t>
            </a:r>
          </a:p>
          <a:p>
            <a:pPr marL="857238" lvl="1" indent="-342900"/>
            <a:r>
              <a:rPr lang="en-US" sz="1600" dirty="0"/>
              <a:t>Provide space in kernel to save context of user thread when kernel stops it.</a:t>
            </a:r>
          </a:p>
          <a:p>
            <a:pPr marL="857238" lvl="1" indent="-342900"/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Scheduler Activations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302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endParaRPr lang="en-US" sz="1600" dirty="0"/>
          </a:p>
          <a:p>
            <a:r>
              <a:rPr lang="en-US" sz="2000" dirty="0"/>
              <a:t>After kernel creates a scheduler activation, kernel upcalls into the application address space at a fixed entry point.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US" sz="1600" dirty="0"/>
              <a:t>New processor available -&gt; Run time picks user thread to use it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US" sz="1600" dirty="0"/>
              <a:t>Activation blocked -&gt;Runtime runs a different thread on the activation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US" sz="1600" dirty="0"/>
              <a:t>Activation unblocked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US" sz="1600" dirty="0"/>
              <a:t>Activation lost processor -&gt;Context remapped to another activation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Kernel Upcall Points</a:t>
            </a:r>
          </a:p>
        </p:txBody>
      </p:sp>
    </p:spTree>
    <p:extLst>
      <p:ext uri="{BB962C8B-B14F-4D97-AF65-F5344CB8AC3E}">
        <p14:creationId xmlns:p14="http://schemas.microsoft.com/office/powerpoint/2010/main" val="2419825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Scheduler Activation example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9B95B7-2570-3F16-8B65-41EBADB9A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474" y="1352550"/>
            <a:ext cx="4519052" cy="3528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910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User-level thread could be executing in a critical section at the instant when it is blocked or preempted. This may lead to:</a:t>
            </a:r>
          </a:p>
          <a:p>
            <a:pPr lvl="1"/>
            <a:r>
              <a:rPr lang="en-US" sz="1600" dirty="0"/>
              <a:t>Poor performance</a:t>
            </a:r>
          </a:p>
          <a:p>
            <a:pPr lvl="1"/>
            <a:r>
              <a:rPr lang="en-US" sz="1600" dirty="0"/>
              <a:t>Deadlock</a:t>
            </a:r>
          </a:p>
          <a:p>
            <a:pPr marL="400047" indent="-342900"/>
            <a:r>
              <a:rPr lang="en-US" sz="2000" dirty="0"/>
              <a:t>Continues the user thread using a user level context switch until the lock is released.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Critical Sections</a:t>
            </a:r>
          </a:p>
        </p:txBody>
      </p:sp>
    </p:spTree>
    <p:extLst>
      <p:ext uri="{BB962C8B-B14F-4D97-AF65-F5344CB8AC3E}">
        <p14:creationId xmlns:p14="http://schemas.microsoft.com/office/powerpoint/2010/main" val="2444964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B31B1B"/>
      </a:accent1>
      <a:accent2>
        <a:srgbClr val="4D4F53"/>
      </a:accent2>
      <a:accent3>
        <a:srgbClr val="A2998B"/>
      </a:accent3>
      <a:accent4>
        <a:srgbClr val="EF9595"/>
      </a:accent4>
      <a:accent5>
        <a:srgbClr val="7D7364"/>
      </a:accent5>
      <a:accent6>
        <a:srgbClr val="A8B1C4"/>
      </a:accent6>
      <a:hlink>
        <a:srgbClr val="3B4558"/>
      </a:hlink>
      <a:folHlink>
        <a:srgbClr val="596784"/>
      </a:folHlink>
    </a:clrScheme>
    <a:fontScheme name="Custom 2">
      <a:majorFont>
        <a:latin typeface="Helvetica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rnell-ppt-template-seasonal-Fall_2021A" id="{7A033860-1FDA-364D-8A15-9C65A5C9254A}" vid="{61E135B2-DD65-1242-ADD1-0CCF946B877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4E48E5D017E1E4BAC6C235E437E8B81" ma:contentTypeVersion="1" ma:contentTypeDescription="Create a new document." ma:contentTypeScope="" ma:versionID="3614ce1bb16ec63bf293f189bde7aefe">
  <xsd:schema xmlns:xsd="http://www.w3.org/2001/XMLSchema" xmlns:xs="http://www.w3.org/2001/XMLSchema" xmlns:p="http://schemas.microsoft.com/office/2006/metadata/properties" xmlns:ns3="e4c1ce05-e5f0-4c81-a246-c4d1ac965303" targetNamespace="http://schemas.microsoft.com/office/2006/metadata/properties" ma:root="true" ma:fieldsID="4f49565d3251dd9cea50611ca027943f" ns3:_="">
    <xsd:import namespace="e4c1ce05-e5f0-4c81-a246-c4d1ac965303"/>
    <xsd:element name="properties">
      <xsd:complexType>
        <xsd:sequence>
          <xsd:element name="documentManagement">
            <xsd:complexType>
              <xsd:all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c1ce05-e5f0-4c81-a246-c4d1ac96530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C769373-594B-497F-B29F-9AD96F02CA3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4111076-6C93-404C-A722-C485E711B1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4c1ce05-e5f0-4c81-a246-c4d1ac96530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1084</TotalTime>
  <Words>348</Words>
  <Application>Microsoft Office PowerPoint</Application>
  <PresentationFormat>On-screen Show (16:9)</PresentationFormat>
  <Paragraphs>47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Helvetica</vt:lpstr>
      <vt:lpstr>Times</vt:lpstr>
      <vt:lpstr>Times New Roman</vt:lpstr>
      <vt:lpstr>Office Theme</vt:lpstr>
      <vt:lpstr>Scheduler Activations: Effective Kernel Support for the User-Level Management of Parallelism</vt:lpstr>
      <vt:lpstr>Problems</vt:lpstr>
      <vt:lpstr>Goals and Approaches</vt:lpstr>
      <vt:lpstr>Performance Comparison</vt:lpstr>
      <vt:lpstr>Virtual Processor Design</vt:lpstr>
      <vt:lpstr>Scheduler Activations</vt:lpstr>
      <vt:lpstr>Kernel Upcall Points</vt:lpstr>
      <vt:lpstr>Scheduler Activation example</vt:lpstr>
      <vt:lpstr>Critical Sections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Clive D. Howard</dc:creator>
  <cp:lastModifiedBy>Li Yen-Hsing</cp:lastModifiedBy>
  <cp:revision>5</cp:revision>
  <dcterms:created xsi:type="dcterms:W3CDTF">2022-08-29T18:08:16Z</dcterms:created>
  <dcterms:modified xsi:type="dcterms:W3CDTF">2023-11-27T20:02:02Z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0x010100E4E48E5D017E1E4BAC6C235E437E8B81</vt:lpwstr>
  </property>
</Properties>
</file>

<file path=docProps/thumbnail.jpeg>
</file>